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Old Standard TT"/>
      <p:regular r:id="rId14"/>
      <p:bold r:id="rId15"/>
      <p: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ldStandardTT-bold.fntdata"/><Relationship Id="rId14" Type="http://schemas.openxmlformats.org/officeDocument/2006/relationships/font" Target="fonts/OldStandardTT-regular.fntdata"/><Relationship Id="rId16"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6fcf5e6d4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6fcf5e6d4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fe6f0885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6fe6f0885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6ffcbae4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6ffcbae4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6fcf5e6d4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6fcf5e6d4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fcf5e6d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6fcf5e6d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0faa9938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70faa9938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Role assignment cards</a:t>
            </a:r>
            <a:endParaRPr/>
          </a:p>
          <a:p>
            <a:pPr indent="0" lvl="0" marL="0" rtl="0" algn="l">
              <a:spcBef>
                <a:spcPts val="0"/>
              </a:spcBef>
              <a:spcAft>
                <a:spcPts val="0"/>
              </a:spcAft>
              <a:buNone/>
            </a:pPr>
            <a:r>
              <a:rPr lang="en"/>
              <a:t>Encourage community members to raise questions and voice concerns about the project's safety, environmental impact, and potential risks.</a:t>
            </a:r>
            <a:endParaRPr/>
          </a:p>
          <a:p>
            <a:pPr indent="0" lvl="0" marL="0" rtl="0" algn="l">
              <a:spcBef>
                <a:spcPts val="0"/>
              </a:spcBef>
              <a:spcAft>
                <a:spcPts val="0"/>
              </a:spcAft>
              <a:buNone/>
            </a:pPr>
            <a:r>
              <a:rPr lang="en"/>
              <a:t>Geologists should respond to the community members' concerns, providing scientific explanations, data, and examples to reassure them about the safety and benefits of geothermal energy.</a:t>
            </a:r>
            <a:endParaRPr/>
          </a:p>
          <a:p>
            <a:pPr indent="0" lvl="0" marL="0" rtl="0" algn="l">
              <a:spcBef>
                <a:spcPts val="0"/>
              </a:spcBef>
              <a:spcAft>
                <a:spcPts val="0"/>
              </a:spcAft>
              <a:buNone/>
            </a:pPr>
            <a:r>
              <a:rPr lang="en"/>
              <a:t>After the role-playing scenario, facilitate a discussion among students to reflect on the experience.</a:t>
            </a:r>
            <a:endParaRPr/>
          </a:p>
          <a:p>
            <a:pPr indent="0" lvl="0" marL="0" rtl="0" algn="l">
              <a:spcBef>
                <a:spcPts val="0"/>
              </a:spcBef>
              <a:spcAft>
                <a:spcPts val="0"/>
              </a:spcAft>
              <a:buNone/>
            </a:pPr>
            <a:r>
              <a:rPr lang="en"/>
              <a:t>Encourage students to share their thoughts on the perspectives they portrayed and the arguments presented by both sides.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Geothermal Reservoirs</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Henry Larson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geothermal reservoir?</a:t>
            </a:r>
            <a:endParaRPr/>
          </a:p>
        </p:txBody>
      </p:sp>
      <p:sp>
        <p:nvSpPr>
          <p:cNvPr id="66" name="Google Shape;66;p14"/>
          <p:cNvSpPr txBox="1"/>
          <p:nvPr>
            <p:ph idx="1" type="body"/>
          </p:nvPr>
        </p:nvSpPr>
        <p:spPr>
          <a:xfrm>
            <a:off x="311700" y="1171600"/>
            <a:ext cx="8520600" cy="3675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Powerful energy source:</a:t>
            </a:r>
            <a:endParaRPr sz="1400"/>
          </a:p>
          <a:p>
            <a:pPr indent="-317500" lvl="1" marL="914400" rtl="0" algn="l">
              <a:spcBef>
                <a:spcPts val="0"/>
              </a:spcBef>
              <a:spcAft>
                <a:spcPts val="0"/>
              </a:spcAft>
              <a:buSzPts val="1400"/>
              <a:buChar char="○"/>
            </a:pPr>
            <a:r>
              <a:rPr lang="en"/>
              <a:t>Uses subsurface water heated by geologic processes. Water is pumped up and used to turn a turbine which then generates electricity.</a:t>
            </a:r>
            <a:endParaRPr/>
          </a:p>
          <a:p>
            <a:pPr indent="-317500" lvl="1" marL="914400" rtl="0" algn="l">
              <a:spcBef>
                <a:spcPts val="0"/>
              </a:spcBef>
              <a:spcAft>
                <a:spcPts val="0"/>
              </a:spcAft>
              <a:buSzPts val="1400"/>
              <a:buChar char="○"/>
            </a:pPr>
            <a:r>
              <a:rPr lang="en"/>
              <a:t>These waters can reach up to 700℃.</a:t>
            </a:r>
            <a:endParaRPr/>
          </a:p>
          <a:p>
            <a:pPr indent="-317500" lvl="0" marL="457200" marR="3291840" rtl="0" algn="l">
              <a:spcBef>
                <a:spcPts val="0"/>
              </a:spcBef>
              <a:spcAft>
                <a:spcPts val="0"/>
              </a:spcAft>
              <a:buSzPts val="1400"/>
              <a:buChar char="●"/>
            </a:pPr>
            <a:r>
              <a:rPr lang="en" sz="1400"/>
              <a:t>What geologic </a:t>
            </a:r>
            <a:r>
              <a:rPr lang="en" sz="1400"/>
              <a:t>processes</a:t>
            </a:r>
            <a:r>
              <a:rPr lang="en" sz="1400"/>
              <a:t> create a viable geothermal resource?</a:t>
            </a:r>
            <a:endParaRPr sz="1400"/>
          </a:p>
          <a:p>
            <a:pPr indent="-317500" lvl="1" marL="914400" marR="3291840" rtl="0" algn="l">
              <a:spcBef>
                <a:spcPts val="0"/>
              </a:spcBef>
              <a:spcAft>
                <a:spcPts val="0"/>
              </a:spcAft>
              <a:buSzPts val="1400"/>
              <a:buChar char="○"/>
            </a:pPr>
            <a:r>
              <a:rPr lang="en"/>
              <a:t>Upwell of magma heats water trapped under the surface.</a:t>
            </a:r>
            <a:endParaRPr/>
          </a:p>
          <a:p>
            <a:pPr indent="-317500" lvl="1" marL="914400" marR="3291840" rtl="0" algn="l">
              <a:spcBef>
                <a:spcPts val="0"/>
              </a:spcBef>
              <a:spcAft>
                <a:spcPts val="0"/>
              </a:spcAft>
              <a:buSzPts val="1400"/>
              <a:buChar char="○"/>
            </a:pPr>
            <a:r>
              <a:rPr lang="en"/>
              <a:t>Pressure and t</a:t>
            </a:r>
            <a:r>
              <a:rPr lang="en"/>
              <a:t>emperature gradient increase with depth heating water.</a:t>
            </a:r>
            <a:endParaRPr/>
          </a:p>
          <a:p>
            <a:pPr indent="-317500" lvl="0" marL="457200" marR="3474720" rtl="0" algn="l">
              <a:spcBef>
                <a:spcPts val="0"/>
              </a:spcBef>
              <a:spcAft>
                <a:spcPts val="0"/>
              </a:spcAft>
              <a:buSzPts val="1400"/>
              <a:buChar char="●"/>
            </a:pPr>
            <a:r>
              <a:rPr lang="en" sz="1400"/>
              <a:t>What makes it a reservoir?</a:t>
            </a:r>
            <a:endParaRPr sz="1400"/>
          </a:p>
          <a:p>
            <a:pPr indent="-317500" lvl="1" marL="914400" marR="3474720" rtl="0" algn="l">
              <a:spcBef>
                <a:spcPts val="0"/>
              </a:spcBef>
              <a:spcAft>
                <a:spcPts val="0"/>
              </a:spcAft>
              <a:buSzPts val="1400"/>
              <a:buChar char="○"/>
            </a:pPr>
            <a:r>
              <a:rPr lang="en"/>
              <a:t>A porous rock the allows the fluid to move throughout that is trapped from coming to the surface.</a:t>
            </a:r>
            <a:endParaRPr sz="1400"/>
          </a:p>
        </p:txBody>
      </p:sp>
      <p:pic>
        <p:nvPicPr>
          <p:cNvPr id="67" name="Google Shape;67;p14"/>
          <p:cNvPicPr preferRelativeResize="0"/>
          <p:nvPr/>
        </p:nvPicPr>
        <p:blipFill>
          <a:blip r:embed="rId3">
            <a:alphaModFix/>
          </a:blip>
          <a:stretch>
            <a:fillRect/>
          </a:stretch>
        </p:blipFill>
        <p:spPr>
          <a:xfrm>
            <a:off x="5162325" y="1738875"/>
            <a:ext cx="3830100" cy="2946226"/>
          </a:xfrm>
          <a:prstGeom prst="rect">
            <a:avLst/>
          </a:prstGeom>
          <a:noFill/>
          <a:ln>
            <a:noFill/>
          </a:ln>
        </p:spPr>
      </p:pic>
      <p:sp>
        <p:nvSpPr>
          <p:cNvPr id="68" name="Google Shape;68;p14"/>
          <p:cNvSpPr txBox="1"/>
          <p:nvPr/>
        </p:nvSpPr>
        <p:spPr>
          <a:xfrm>
            <a:off x="399825" y="4685100"/>
            <a:ext cx="8592600" cy="396300"/>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Clr>
                <a:schemeClr val="dk1"/>
              </a:buClr>
              <a:buSzPts val="1100"/>
              <a:buFont typeface="Arial"/>
              <a:buNone/>
            </a:pPr>
            <a:r>
              <a:rPr lang="en" sz="800">
                <a:solidFill>
                  <a:schemeClr val="dk1"/>
                </a:solidFill>
                <a:latin typeface="Old Standard TT"/>
                <a:ea typeface="Old Standard TT"/>
                <a:cs typeface="Old Standard TT"/>
                <a:sym typeface="Old Standard TT"/>
              </a:rPr>
              <a:t>Masoud, A. A., Kubo, T., &amp; Koike, K. (2023). Detection of thermal features through interpolation of well-log data in low-to-medium enthalpy geothermal system, Gulf of Suez, Egypt. Natural Resources Research, 32(3), 955–980. https://doi.org/10.1007/s11053-023-10160-0</a:t>
            </a:r>
            <a:endParaRPr sz="800">
              <a:solidFill>
                <a:schemeClr val="dk1"/>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t/>
            </a:r>
            <a:endParaRPr sz="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800">
              <a:solidFill>
                <a:schemeClr val="dk1"/>
              </a:solidFill>
              <a:latin typeface="Old Standard TT"/>
              <a:ea typeface="Old Standard TT"/>
              <a:cs typeface="Old Standard TT"/>
              <a:sym typeface="Old Standard T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geothermal important?</a:t>
            </a:r>
            <a:endParaRPr/>
          </a:p>
        </p:txBody>
      </p:sp>
      <p:sp>
        <p:nvSpPr>
          <p:cNvPr id="74" name="Google Shape;74;p1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Renewable.</a:t>
            </a:r>
            <a:endParaRPr sz="1400"/>
          </a:p>
          <a:p>
            <a:pPr indent="-317500" lvl="0" marL="457200" rtl="0" algn="l">
              <a:spcBef>
                <a:spcPts val="0"/>
              </a:spcBef>
              <a:spcAft>
                <a:spcPts val="0"/>
              </a:spcAft>
              <a:buSzPts val="1400"/>
              <a:buChar char="●"/>
            </a:pPr>
            <a:r>
              <a:rPr lang="en" sz="1400"/>
              <a:t>Lower risk than oil and gas.</a:t>
            </a:r>
            <a:endParaRPr sz="1400"/>
          </a:p>
          <a:p>
            <a:pPr indent="-317500" lvl="0" marL="457200" rtl="0" algn="l">
              <a:spcBef>
                <a:spcPts val="0"/>
              </a:spcBef>
              <a:spcAft>
                <a:spcPts val="0"/>
              </a:spcAft>
              <a:buSzPts val="1400"/>
              <a:buChar char="●"/>
            </a:pPr>
            <a:r>
              <a:rPr lang="en" sz="1400"/>
              <a:t>Can do many things:</a:t>
            </a:r>
            <a:endParaRPr sz="1400"/>
          </a:p>
          <a:p>
            <a:pPr indent="-317500" lvl="1" marL="914400" rtl="0" algn="l">
              <a:spcBef>
                <a:spcPts val="0"/>
              </a:spcBef>
              <a:spcAft>
                <a:spcPts val="0"/>
              </a:spcAft>
              <a:buSzPts val="1400"/>
              <a:buChar char="○"/>
            </a:pPr>
            <a:r>
              <a:rPr lang="en"/>
              <a:t>Generate electricity.</a:t>
            </a:r>
            <a:endParaRPr sz="1400"/>
          </a:p>
          <a:p>
            <a:pPr indent="-317500" lvl="1" marL="914400" rtl="0" algn="l">
              <a:spcBef>
                <a:spcPts val="0"/>
              </a:spcBef>
              <a:spcAft>
                <a:spcPts val="0"/>
              </a:spcAft>
              <a:buSzPts val="1400"/>
              <a:buChar char="○"/>
            </a:pPr>
            <a:r>
              <a:rPr lang="en"/>
              <a:t>Directly heat buildings.</a:t>
            </a:r>
            <a:endParaRPr/>
          </a:p>
          <a:p>
            <a:pPr indent="-317500" lvl="1" marL="914400" rtl="0" algn="l">
              <a:spcBef>
                <a:spcPts val="0"/>
              </a:spcBef>
              <a:spcAft>
                <a:spcPts val="0"/>
              </a:spcAft>
              <a:buSzPts val="1400"/>
              <a:buChar char="○"/>
            </a:pPr>
            <a:r>
              <a:rPr lang="en"/>
              <a:t>Heat greenhouses.</a:t>
            </a:r>
            <a:endParaRPr/>
          </a:p>
          <a:p>
            <a:pPr indent="-317500" lvl="1" marL="914400" rtl="0" algn="l">
              <a:spcBef>
                <a:spcPts val="0"/>
              </a:spcBef>
              <a:spcAft>
                <a:spcPts val="0"/>
              </a:spcAft>
              <a:buSzPts val="1400"/>
              <a:buChar char="○"/>
            </a:pPr>
            <a:r>
              <a:rPr lang="en"/>
              <a:t>Warm fish farm waters.</a:t>
            </a:r>
            <a:endParaRPr/>
          </a:p>
          <a:p>
            <a:pPr indent="-317500" lvl="1" marL="914400" rtl="0" algn="l">
              <a:spcBef>
                <a:spcPts val="0"/>
              </a:spcBef>
              <a:spcAft>
                <a:spcPts val="0"/>
              </a:spcAft>
              <a:buSzPts val="1400"/>
              <a:buChar char="○"/>
            </a:pPr>
            <a:r>
              <a:rPr lang="en"/>
              <a:t>Resource extraction.</a:t>
            </a:r>
            <a:endParaRPr/>
          </a:p>
        </p:txBody>
      </p:sp>
      <p:pic>
        <p:nvPicPr>
          <p:cNvPr id="75" name="Google Shape;75;p15"/>
          <p:cNvPicPr preferRelativeResize="0"/>
          <p:nvPr/>
        </p:nvPicPr>
        <p:blipFill>
          <a:blip r:embed="rId3">
            <a:alphaModFix/>
          </a:blip>
          <a:stretch>
            <a:fillRect/>
          </a:stretch>
        </p:blipFill>
        <p:spPr>
          <a:xfrm>
            <a:off x="3188250" y="1271861"/>
            <a:ext cx="5644051" cy="3196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Economics of geothermal</a:t>
            </a:r>
            <a:endParaRPr/>
          </a:p>
        </p:txBody>
      </p:sp>
      <p:sp>
        <p:nvSpPr>
          <p:cNvPr id="81" name="Google Shape;81;p16"/>
          <p:cNvSpPr txBox="1"/>
          <p:nvPr>
            <p:ph idx="1" type="body"/>
          </p:nvPr>
        </p:nvSpPr>
        <p:spPr>
          <a:xfrm>
            <a:off x="311700" y="1171600"/>
            <a:ext cx="5118000" cy="339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Geothermal uses pre-existing technology.</a:t>
            </a:r>
            <a:endParaRPr sz="1400"/>
          </a:p>
          <a:p>
            <a:pPr indent="-317500" lvl="1" marL="914400" rtl="0" algn="l">
              <a:spcBef>
                <a:spcPts val="0"/>
              </a:spcBef>
              <a:spcAft>
                <a:spcPts val="0"/>
              </a:spcAft>
              <a:buSzPts val="1400"/>
              <a:buChar char="○"/>
            </a:pPr>
            <a:r>
              <a:rPr lang="en"/>
              <a:t>Less R&amp;D cost.</a:t>
            </a:r>
            <a:endParaRPr/>
          </a:p>
          <a:p>
            <a:pPr indent="-317500" lvl="0" marL="457200" rtl="0" algn="l">
              <a:spcBef>
                <a:spcPts val="0"/>
              </a:spcBef>
              <a:spcAft>
                <a:spcPts val="0"/>
              </a:spcAft>
              <a:buSzPts val="1400"/>
              <a:buChar char="●"/>
            </a:pPr>
            <a:r>
              <a:rPr lang="en" sz="1400"/>
              <a:t>Oil and Gas wells have to be drilled deeper than geothermal wells in most cases, drives up cost.</a:t>
            </a:r>
            <a:endParaRPr sz="1400"/>
          </a:p>
          <a:p>
            <a:pPr indent="-317500" lvl="1" marL="914400" rtl="0" algn="l">
              <a:spcBef>
                <a:spcPts val="0"/>
              </a:spcBef>
              <a:spcAft>
                <a:spcPts val="0"/>
              </a:spcAft>
              <a:buSzPts val="1400"/>
              <a:buChar char="○"/>
            </a:pPr>
            <a:r>
              <a:rPr lang="en"/>
              <a:t>Drilling a well costs ~$5,500 per 150 ft.</a:t>
            </a:r>
            <a:endParaRPr sz="1400"/>
          </a:p>
          <a:p>
            <a:pPr indent="-317500" lvl="0" marL="457200" rtl="0" algn="l">
              <a:spcBef>
                <a:spcPts val="0"/>
              </a:spcBef>
              <a:spcAft>
                <a:spcPts val="0"/>
              </a:spcAft>
              <a:buSzPts val="1400"/>
              <a:buChar char="●"/>
            </a:pPr>
            <a:r>
              <a:rPr lang="en" sz="1400"/>
              <a:t>Improvements in geothermal drilling technology over the last 35 years and has led to much lower cost escalation compared to oil and gas drilling over the same period.</a:t>
            </a:r>
            <a:endParaRPr sz="1400"/>
          </a:p>
          <a:p>
            <a:pPr indent="-317500" lvl="0" marL="457200" rtl="0" algn="l">
              <a:spcBef>
                <a:spcPts val="0"/>
              </a:spcBef>
              <a:spcAft>
                <a:spcPts val="0"/>
              </a:spcAft>
              <a:buSzPts val="1400"/>
              <a:buChar char="●"/>
            </a:pPr>
            <a:r>
              <a:rPr lang="en" sz="1400"/>
              <a:t>Good geological due diligence can help to reduce costs.</a:t>
            </a:r>
            <a:endParaRPr sz="1400"/>
          </a:p>
        </p:txBody>
      </p:sp>
      <p:sp>
        <p:nvSpPr>
          <p:cNvPr id="82" name="Google Shape;82;p16"/>
          <p:cNvSpPr txBox="1"/>
          <p:nvPr/>
        </p:nvSpPr>
        <p:spPr>
          <a:xfrm>
            <a:off x="315925" y="4600525"/>
            <a:ext cx="8524800" cy="409800"/>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None/>
            </a:pPr>
            <a:r>
              <a:rPr lang="en" sz="800">
                <a:solidFill>
                  <a:schemeClr val="dk1"/>
                </a:solidFill>
                <a:latin typeface="Old Standard TT"/>
                <a:ea typeface="Old Standard TT"/>
                <a:cs typeface="Old Standard TT"/>
                <a:sym typeface="Old Standard TT"/>
              </a:rPr>
              <a:t>Lukawski, M. Z., Anderson, B. J., Augustine, C., Capuano, L. E., Beckers, K. F., Livesay, B., &amp; Tester, J. W. (2014). Cost analysis of oil, gas, and geothermal well drilling. Journal of Petroleum Science and Engineering, 118, 1–14. https://doi.org/10.1016/j.petrol.2014.03.012</a:t>
            </a:r>
            <a:endParaRPr sz="800">
              <a:solidFill>
                <a:schemeClr val="dk1"/>
              </a:solidFill>
              <a:latin typeface="Old Standard TT"/>
              <a:ea typeface="Old Standard TT"/>
              <a:cs typeface="Old Standard TT"/>
              <a:sym typeface="Old Standard TT"/>
            </a:endParaRPr>
          </a:p>
        </p:txBody>
      </p:sp>
      <p:pic>
        <p:nvPicPr>
          <p:cNvPr id="83" name="Google Shape;83;p16"/>
          <p:cNvPicPr preferRelativeResize="0"/>
          <p:nvPr/>
        </p:nvPicPr>
        <p:blipFill>
          <a:blip r:embed="rId3">
            <a:alphaModFix/>
          </a:blip>
          <a:stretch>
            <a:fillRect/>
          </a:stretch>
        </p:blipFill>
        <p:spPr>
          <a:xfrm>
            <a:off x="5563925" y="1225188"/>
            <a:ext cx="3446075" cy="329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find a geothermal resource</a:t>
            </a:r>
            <a:endParaRPr/>
          </a:p>
        </p:txBody>
      </p:sp>
      <p:sp>
        <p:nvSpPr>
          <p:cNvPr id="89" name="Google Shape;89;p17"/>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Existing </a:t>
            </a:r>
            <a:r>
              <a:rPr lang="en" sz="1400"/>
              <a:t>geological</a:t>
            </a:r>
            <a:r>
              <a:rPr lang="en" sz="1400"/>
              <a:t> surveys.</a:t>
            </a:r>
            <a:endParaRPr sz="1400"/>
          </a:p>
          <a:p>
            <a:pPr indent="-317500" lvl="0" marL="457200" rtl="0" algn="l">
              <a:spcBef>
                <a:spcPts val="0"/>
              </a:spcBef>
              <a:spcAft>
                <a:spcPts val="0"/>
              </a:spcAft>
              <a:buSzPts val="1400"/>
              <a:buChar char="●"/>
            </a:pPr>
            <a:r>
              <a:rPr lang="en" sz="1400"/>
              <a:t>Seismic data and analysis.</a:t>
            </a:r>
            <a:endParaRPr sz="1400"/>
          </a:p>
          <a:p>
            <a:pPr indent="-317500" lvl="1" marL="914400" marR="4572000" rtl="0" algn="l">
              <a:spcBef>
                <a:spcPts val="0"/>
              </a:spcBef>
              <a:spcAft>
                <a:spcPts val="0"/>
              </a:spcAft>
              <a:buSzPts val="1400"/>
              <a:buChar char="○"/>
            </a:pPr>
            <a:r>
              <a:rPr lang="en"/>
              <a:t>Vibrating the earth and measuring the response over time.</a:t>
            </a:r>
            <a:endParaRPr/>
          </a:p>
          <a:p>
            <a:pPr indent="-317500" lvl="0" marL="457200" marR="4663440" rtl="0" algn="l">
              <a:spcBef>
                <a:spcPts val="0"/>
              </a:spcBef>
              <a:spcAft>
                <a:spcPts val="0"/>
              </a:spcAft>
              <a:buSzPts val="1400"/>
              <a:buChar char="●"/>
            </a:pPr>
            <a:r>
              <a:rPr lang="en" sz="1400"/>
              <a:t>Geochemical sampling.</a:t>
            </a:r>
            <a:endParaRPr sz="1400"/>
          </a:p>
          <a:p>
            <a:pPr indent="-317500" lvl="1" marL="914400" marR="4663440" rtl="0" algn="l">
              <a:spcBef>
                <a:spcPts val="0"/>
              </a:spcBef>
              <a:spcAft>
                <a:spcPts val="0"/>
              </a:spcAft>
              <a:buSzPts val="1400"/>
              <a:buChar char="○"/>
            </a:pPr>
            <a:r>
              <a:rPr lang="en"/>
              <a:t>Looking for specific minerals that are indicative of a hot water reservoir.</a:t>
            </a:r>
            <a:endParaRPr/>
          </a:p>
          <a:p>
            <a:pPr indent="-317500" lvl="2" marL="1371600" marR="4663440" rtl="0" algn="l">
              <a:spcBef>
                <a:spcPts val="0"/>
              </a:spcBef>
              <a:spcAft>
                <a:spcPts val="0"/>
              </a:spcAft>
              <a:buSzPts val="1400"/>
              <a:buChar char="■"/>
            </a:pPr>
            <a:r>
              <a:rPr lang="en"/>
              <a:t>e</a:t>
            </a:r>
            <a:r>
              <a:rPr lang="en"/>
              <a:t>.g. Lithium.</a:t>
            </a:r>
            <a:endParaRPr/>
          </a:p>
        </p:txBody>
      </p:sp>
      <p:pic>
        <p:nvPicPr>
          <p:cNvPr id="90" name="Google Shape;90;p17"/>
          <p:cNvPicPr preferRelativeResize="0"/>
          <p:nvPr/>
        </p:nvPicPr>
        <p:blipFill>
          <a:blip r:embed="rId3">
            <a:alphaModFix/>
          </a:blip>
          <a:stretch>
            <a:fillRect/>
          </a:stretch>
        </p:blipFill>
        <p:spPr>
          <a:xfrm>
            <a:off x="4354200" y="3055750"/>
            <a:ext cx="4108874" cy="1513045"/>
          </a:xfrm>
          <a:prstGeom prst="rect">
            <a:avLst/>
          </a:prstGeom>
          <a:noFill/>
          <a:ln>
            <a:noFill/>
          </a:ln>
        </p:spPr>
      </p:pic>
      <p:pic>
        <p:nvPicPr>
          <p:cNvPr id="91" name="Google Shape;91;p17"/>
          <p:cNvPicPr preferRelativeResize="0"/>
          <p:nvPr/>
        </p:nvPicPr>
        <p:blipFill>
          <a:blip r:embed="rId4">
            <a:alphaModFix/>
          </a:blip>
          <a:stretch>
            <a:fillRect/>
          </a:stretch>
        </p:blipFill>
        <p:spPr>
          <a:xfrm>
            <a:off x="4354200" y="1173941"/>
            <a:ext cx="4108885" cy="1766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555600"/>
            <a:ext cx="3242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How we get to it</a:t>
            </a:r>
            <a:endParaRPr sz="3000"/>
          </a:p>
        </p:txBody>
      </p:sp>
      <p:sp>
        <p:nvSpPr>
          <p:cNvPr id="97" name="Google Shape;97;p1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Drilling wells!</a:t>
            </a:r>
            <a:endParaRPr sz="1400"/>
          </a:p>
          <a:p>
            <a:pPr indent="-317500" lvl="1" marL="914400" rtl="0" algn="l">
              <a:spcBef>
                <a:spcPts val="0"/>
              </a:spcBef>
              <a:spcAft>
                <a:spcPts val="0"/>
              </a:spcAft>
              <a:buSzPts val="1400"/>
              <a:buChar char="○"/>
            </a:pPr>
            <a:r>
              <a:rPr lang="en" sz="1400"/>
              <a:t>This technology </a:t>
            </a:r>
            <a:r>
              <a:rPr lang="en" sz="1400"/>
              <a:t>already</a:t>
            </a:r>
            <a:r>
              <a:rPr lang="en" sz="1400"/>
              <a:t> exists: to get to oil and gas reservoirs.</a:t>
            </a:r>
            <a:endParaRPr sz="1400"/>
          </a:p>
          <a:p>
            <a:pPr indent="-317500" lvl="0" marL="457200" rtl="0" algn="l">
              <a:spcBef>
                <a:spcPts val="0"/>
              </a:spcBef>
              <a:spcAft>
                <a:spcPts val="0"/>
              </a:spcAft>
              <a:buSzPts val="1400"/>
              <a:buChar char="●"/>
            </a:pPr>
            <a:r>
              <a:rPr lang="en" sz="1400"/>
              <a:t>Once a well is drilled they enclose it and can extract the hot water used for geothermal power.</a:t>
            </a:r>
            <a:endParaRPr sz="1400"/>
          </a:p>
        </p:txBody>
      </p:sp>
      <p:pic>
        <p:nvPicPr>
          <p:cNvPr id="98" name="Google Shape;98;p18"/>
          <p:cNvPicPr preferRelativeResize="0"/>
          <p:nvPr/>
        </p:nvPicPr>
        <p:blipFill>
          <a:blip r:embed="rId3">
            <a:alphaModFix/>
          </a:blip>
          <a:stretch>
            <a:fillRect/>
          </a:stretch>
        </p:blipFill>
        <p:spPr>
          <a:xfrm>
            <a:off x="4195150" y="555588"/>
            <a:ext cx="2286000" cy="3629025"/>
          </a:xfrm>
          <a:prstGeom prst="rect">
            <a:avLst/>
          </a:prstGeom>
          <a:noFill/>
          <a:ln>
            <a:noFill/>
          </a:ln>
        </p:spPr>
      </p:pic>
      <p:sp>
        <p:nvSpPr>
          <p:cNvPr id="99" name="Google Shape;99;p18"/>
          <p:cNvSpPr txBox="1"/>
          <p:nvPr/>
        </p:nvSpPr>
        <p:spPr>
          <a:xfrm>
            <a:off x="93775" y="4570900"/>
            <a:ext cx="9003600" cy="419700"/>
          </a:xfrm>
          <a:prstGeom prst="rect">
            <a:avLst/>
          </a:prstGeom>
          <a:noFill/>
          <a:ln>
            <a:noFill/>
          </a:ln>
        </p:spPr>
        <p:txBody>
          <a:bodyPr anchorCtr="0" anchor="t" bIns="91425" lIns="91425" spcFirstLastPara="1" rIns="91425" wrap="square" tIns="91425">
            <a:noAutofit/>
          </a:bodyPr>
          <a:lstStyle/>
          <a:p>
            <a:pPr indent="-228600" lvl="0" marL="228600" rtl="0" algn="l">
              <a:spcBef>
                <a:spcPts val="0"/>
              </a:spcBef>
              <a:spcAft>
                <a:spcPts val="0"/>
              </a:spcAft>
              <a:buNone/>
            </a:pPr>
            <a:r>
              <a:rPr lang="en" sz="800">
                <a:solidFill>
                  <a:schemeClr val="dk1"/>
                </a:solidFill>
                <a:latin typeface="Old Standard TT"/>
                <a:ea typeface="Old Standard TT"/>
                <a:cs typeface="Old Standard TT"/>
                <a:sym typeface="Old Standard TT"/>
              </a:rPr>
              <a:t>Finger, J., &amp; Blankenship, D. (2010, December). Handbook of Best Practices for Geothermal Drilling | Department of Energy. Energy.gov. https://www.energy.gov/eere/geothermal/downloads/handbook-best-practices-geothermal-drilling</a:t>
            </a:r>
            <a:endParaRPr sz="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800">
              <a:solidFill>
                <a:schemeClr val="dk1"/>
              </a:solidFill>
              <a:latin typeface="Old Standard TT"/>
              <a:ea typeface="Old Standard TT"/>
              <a:cs typeface="Old Standard TT"/>
              <a:sym typeface="Old Standard TT"/>
            </a:endParaRPr>
          </a:p>
        </p:txBody>
      </p:sp>
      <p:pic>
        <p:nvPicPr>
          <p:cNvPr id="100" name="Google Shape;100;p18"/>
          <p:cNvPicPr preferRelativeResize="0"/>
          <p:nvPr/>
        </p:nvPicPr>
        <p:blipFill>
          <a:blip r:embed="rId4">
            <a:alphaModFix/>
          </a:blip>
          <a:stretch>
            <a:fillRect/>
          </a:stretch>
        </p:blipFill>
        <p:spPr>
          <a:xfrm>
            <a:off x="6560175" y="874688"/>
            <a:ext cx="2243132" cy="2990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Geologic </a:t>
            </a:r>
            <a:r>
              <a:rPr lang="en"/>
              <a:t>Environmental</a:t>
            </a:r>
            <a:r>
              <a:rPr lang="en"/>
              <a:t> Concerns</a:t>
            </a:r>
            <a:endParaRPr/>
          </a:p>
        </p:txBody>
      </p:sp>
      <p:sp>
        <p:nvSpPr>
          <p:cNvPr id="106" name="Google Shape;106;p1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Pollution.</a:t>
            </a:r>
            <a:endParaRPr sz="1400"/>
          </a:p>
          <a:p>
            <a:pPr indent="-317500" lvl="1" marL="914400" rtl="0" algn="l">
              <a:spcBef>
                <a:spcPts val="0"/>
              </a:spcBef>
              <a:spcAft>
                <a:spcPts val="0"/>
              </a:spcAft>
              <a:buSzPts val="1400"/>
              <a:buChar char="○"/>
            </a:pPr>
            <a:r>
              <a:rPr lang="en"/>
              <a:t>Water contamination.</a:t>
            </a:r>
            <a:endParaRPr/>
          </a:p>
          <a:p>
            <a:pPr indent="-317500" lvl="2" marL="1371600" rtl="0" algn="l">
              <a:spcBef>
                <a:spcPts val="0"/>
              </a:spcBef>
              <a:spcAft>
                <a:spcPts val="0"/>
              </a:spcAft>
              <a:buSzPts val="1400"/>
              <a:buChar char="■"/>
            </a:pPr>
            <a:r>
              <a:rPr lang="en"/>
              <a:t>Dissolved solids discharged from geothermal systems: sulfur, chlorides, silica compounds, vanadium, arsenic, mercury, nickel and other toxic heavy metals.</a:t>
            </a:r>
            <a:endParaRPr/>
          </a:p>
          <a:p>
            <a:pPr indent="-317500" lvl="1" marL="914400" rtl="0" algn="l">
              <a:spcBef>
                <a:spcPts val="0"/>
              </a:spcBef>
              <a:spcAft>
                <a:spcPts val="0"/>
              </a:spcAft>
              <a:buSzPts val="1400"/>
              <a:buChar char="○"/>
            </a:pPr>
            <a:r>
              <a:rPr lang="en"/>
              <a:t>Air Pollution.</a:t>
            </a:r>
            <a:endParaRPr/>
          </a:p>
          <a:p>
            <a:pPr indent="-317500" lvl="2" marL="1371600" rtl="0" algn="l">
              <a:spcBef>
                <a:spcPts val="0"/>
              </a:spcBef>
              <a:spcAft>
                <a:spcPts val="0"/>
              </a:spcAft>
              <a:buSzPts val="1400"/>
              <a:buChar char="■"/>
            </a:pPr>
            <a:r>
              <a:rPr lang="en"/>
              <a:t>Greenhouse gasses beneath surface: CO2 &amp; Methane</a:t>
            </a:r>
            <a:endParaRPr/>
          </a:p>
          <a:p>
            <a:pPr indent="-317500" lvl="2" marL="1371600" rtl="0" algn="l">
              <a:spcBef>
                <a:spcPts val="0"/>
              </a:spcBef>
              <a:spcAft>
                <a:spcPts val="0"/>
              </a:spcAft>
              <a:buSzPts val="1400"/>
              <a:buChar char="■"/>
            </a:pPr>
            <a:r>
              <a:rPr lang="en"/>
              <a:t>Hydrogen sulfide can be removed via installing Hydrogen Sulfide Abatement System.</a:t>
            </a:r>
            <a:endParaRPr/>
          </a:p>
          <a:p>
            <a:pPr indent="-317500" lvl="0" marL="457200" rtl="0" algn="l">
              <a:spcBef>
                <a:spcPts val="0"/>
              </a:spcBef>
              <a:spcAft>
                <a:spcPts val="0"/>
              </a:spcAft>
              <a:buSzPts val="1400"/>
              <a:buChar char="●"/>
            </a:pPr>
            <a:r>
              <a:rPr lang="en" sz="1400"/>
              <a:t>Water usage.</a:t>
            </a:r>
            <a:endParaRPr sz="1400"/>
          </a:p>
          <a:p>
            <a:pPr indent="-317500" lvl="1" marL="914400" rtl="0" algn="l">
              <a:spcBef>
                <a:spcPts val="0"/>
              </a:spcBef>
              <a:spcAft>
                <a:spcPts val="0"/>
              </a:spcAft>
              <a:buSzPts val="1400"/>
              <a:buChar char="○"/>
            </a:pPr>
            <a:r>
              <a:rPr lang="en"/>
              <a:t>Water needs to be used to run facility elements.</a:t>
            </a:r>
            <a:endParaRPr sz="1400"/>
          </a:p>
          <a:p>
            <a:pPr indent="-317500" lvl="0" marL="457200" rtl="0" algn="l">
              <a:spcBef>
                <a:spcPts val="0"/>
              </a:spcBef>
              <a:spcAft>
                <a:spcPts val="0"/>
              </a:spcAft>
              <a:buSzPts val="1400"/>
              <a:buChar char="●"/>
            </a:pPr>
            <a:r>
              <a:rPr lang="en" sz="1400"/>
              <a:t>Induced seismicity.</a:t>
            </a:r>
            <a:endParaRPr sz="1400"/>
          </a:p>
          <a:p>
            <a:pPr indent="-317500" lvl="1" marL="914400" rtl="0" algn="l">
              <a:spcBef>
                <a:spcPts val="0"/>
              </a:spcBef>
              <a:spcAft>
                <a:spcPts val="0"/>
              </a:spcAft>
              <a:buSzPts val="1400"/>
              <a:buChar char="○"/>
            </a:pPr>
            <a:r>
              <a:rPr lang="en"/>
              <a:t>Small earthquakes caused by human activity: drilling &amp; extraction.</a:t>
            </a:r>
            <a:endParaRPr/>
          </a:p>
          <a:p>
            <a:pPr indent="-317500" lvl="1" marL="914400" rtl="0" algn="l">
              <a:spcBef>
                <a:spcPts val="0"/>
              </a:spcBef>
              <a:spcAft>
                <a:spcPts val="0"/>
              </a:spcAft>
              <a:buSzPts val="1400"/>
              <a:buChar char="○"/>
            </a:pPr>
            <a:r>
              <a:rPr lang="en"/>
              <a:t>Constant monitoring.</a:t>
            </a:r>
            <a:endParaRPr/>
          </a:p>
        </p:txBody>
      </p:sp>
      <p:sp>
        <p:nvSpPr>
          <p:cNvPr id="107" name="Google Shape;107;p19"/>
          <p:cNvSpPr txBox="1"/>
          <p:nvPr/>
        </p:nvSpPr>
        <p:spPr>
          <a:xfrm>
            <a:off x="54300" y="4728850"/>
            <a:ext cx="8959200" cy="3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Old Standard TT"/>
                <a:ea typeface="Old Standard TT"/>
                <a:cs typeface="Old Standard TT"/>
                <a:sym typeface="Old Standard TT"/>
              </a:rPr>
              <a:t>Levine, Aaron, and et al. “National Renewable Energy Laboratory (NREL) Home Page.” NREL, 3 Oct. 2017, www.nrel.gov/. </a:t>
            </a:r>
            <a:endParaRPr sz="800">
              <a:solidFill>
                <a:schemeClr val="dk1"/>
              </a:solidFill>
              <a:latin typeface="Old Standard TT"/>
              <a:ea typeface="Old Standard TT"/>
              <a:cs typeface="Old Standard TT"/>
              <a:sym typeface="Old Standard T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490250" y="526350"/>
            <a:ext cx="8163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400"/>
              <a:t>Role-play Scenario</a:t>
            </a:r>
            <a:endParaRPr sz="34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Clr>
                <a:schemeClr val="dk1"/>
              </a:buClr>
              <a:buSzPts val="1100"/>
              <a:buFont typeface="Arial"/>
              <a:buNone/>
            </a:pPr>
            <a:r>
              <a:rPr lang="en" sz="1200"/>
              <a:t>In a small town, a geothermal energy company proposes to drill a well to access a geothermal reservoir for energy production. Concerns and questions arise among the town residents about the safety and potential impacts of the project on their community and environment.</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Community Members: Representing the local residents who have concerns about the proposed geothermal project. They raise questions about the safety, environmental impact, and risks associated with drilling and energy production.</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Geologists: Representing the experts hired by the geothermal company to address the community's concerns and provide scientific explanations and reassurances about the safety and benefits of geothermal energy. They aim to convince the community members that the project is safe and beneficial for the town's future.</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The scenario unfolds as a town hall meeting where community members express their concerns, and geologists respond with scientific evidence and explanations to address those concerns.</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